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notesMasterIdLst>
    <p:notesMasterId r:id="rId18"/>
  </p:notesMasterIdLst>
  <p:sldIdLst>
    <p:sldId id="289" r:id="rId2"/>
    <p:sldId id="288" r:id="rId3"/>
    <p:sldId id="320" r:id="rId4"/>
    <p:sldId id="321" r:id="rId5"/>
    <p:sldId id="322" r:id="rId6"/>
    <p:sldId id="323" r:id="rId7"/>
    <p:sldId id="324" r:id="rId8"/>
    <p:sldId id="325" r:id="rId9"/>
    <p:sldId id="326" r:id="rId10"/>
    <p:sldId id="327" r:id="rId11"/>
    <p:sldId id="328" r:id="rId12"/>
    <p:sldId id="329" r:id="rId13"/>
    <p:sldId id="331" r:id="rId14"/>
    <p:sldId id="330" r:id="rId15"/>
    <p:sldId id="319" r:id="rId16"/>
    <p:sldId id="304"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1914" y="29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C8D554-9D3C-49F4-9937-8CE0D130B33C}" type="datetimeFigureOut">
              <a:rPr lang="en-US" smtClean="0"/>
              <a:t>4/13/2023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D5EEB5-522D-400F-813E-57A2F4AA207A}" type="slidenum">
              <a:rPr lang="en-US" smtClean="0"/>
              <a:t>‹#›</a:t>
            </a:fld>
            <a:endParaRPr lang="en-US"/>
          </a:p>
        </p:txBody>
      </p:sp>
    </p:spTree>
    <p:extLst>
      <p:ext uri="{BB962C8B-B14F-4D97-AF65-F5344CB8AC3E}">
        <p14:creationId xmlns:p14="http://schemas.microsoft.com/office/powerpoint/2010/main" val="3214753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D5EEB5-522D-400F-813E-57A2F4AA207A}" type="slidenum">
              <a:rPr lang="en-US" smtClean="0"/>
              <a:t>7</a:t>
            </a:fld>
            <a:endParaRPr lang="en-US"/>
          </a:p>
        </p:txBody>
      </p:sp>
    </p:spTree>
    <p:extLst>
      <p:ext uri="{BB962C8B-B14F-4D97-AF65-F5344CB8AC3E}">
        <p14:creationId xmlns:p14="http://schemas.microsoft.com/office/powerpoint/2010/main" val="449459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A6ED0A0E-0E43-4AA3-B23A-3D744CBAF324}" type="datetimeFigureOut">
              <a:rPr lang="ar-IQ" smtClean="0"/>
              <a:t>23/09/1444</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850451B2-EBBA-43FE-9F1E-9D7D7325B6C9}"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A6ED0A0E-0E43-4AA3-B23A-3D744CBAF324}" type="datetimeFigureOut">
              <a:rPr lang="ar-IQ" smtClean="0"/>
              <a:t>23/09/1444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0451B2-EBBA-43FE-9F1E-9D7D7325B6C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A6ED0A0E-0E43-4AA3-B23A-3D744CBAF324}" type="datetimeFigureOut">
              <a:rPr lang="ar-IQ" smtClean="0"/>
              <a:t>23/09/1444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0451B2-EBBA-43FE-9F1E-9D7D7325B6C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A6ED0A0E-0E43-4AA3-B23A-3D744CBAF324}" type="datetimeFigureOut">
              <a:rPr lang="ar-IQ" smtClean="0"/>
              <a:t>23/09/1444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0451B2-EBBA-43FE-9F1E-9D7D7325B6C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A6ED0A0E-0E43-4AA3-B23A-3D744CBAF324}" type="datetimeFigureOut">
              <a:rPr lang="ar-IQ" smtClean="0"/>
              <a:t>23/09/1444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50451B2-EBBA-43FE-9F1E-9D7D7325B6C9}"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A6ED0A0E-0E43-4AA3-B23A-3D744CBAF324}" type="datetimeFigureOut">
              <a:rPr lang="ar-IQ" smtClean="0"/>
              <a:t>23/09/1444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50451B2-EBBA-43FE-9F1E-9D7D7325B6C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A6ED0A0E-0E43-4AA3-B23A-3D744CBAF324}" type="datetimeFigureOut">
              <a:rPr lang="ar-IQ" smtClean="0"/>
              <a:t>23/09/1444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50451B2-EBBA-43FE-9F1E-9D7D7325B6C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A6ED0A0E-0E43-4AA3-B23A-3D744CBAF324}" type="datetimeFigureOut">
              <a:rPr lang="ar-IQ" smtClean="0"/>
              <a:t>23/09/1444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50451B2-EBBA-43FE-9F1E-9D7D7325B6C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ED0A0E-0E43-4AA3-B23A-3D744CBAF324}" type="datetimeFigureOut">
              <a:rPr lang="ar-IQ" smtClean="0"/>
              <a:t>23/09/1444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50451B2-EBBA-43FE-9F1E-9D7D7325B6C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A6ED0A0E-0E43-4AA3-B23A-3D744CBAF324}" type="datetimeFigureOut">
              <a:rPr lang="ar-IQ" smtClean="0"/>
              <a:t>23/09/1444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50451B2-EBBA-43FE-9F1E-9D7D7325B6C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A6ED0A0E-0E43-4AA3-B23A-3D744CBAF324}" type="datetimeFigureOut">
              <a:rPr lang="ar-IQ" smtClean="0"/>
              <a:t>23/09/1444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850451B2-EBBA-43FE-9F1E-9D7D7325B6C9}"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6ED0A0E-0E43-4AA3-B23A-3D744CBAF324}" type="datetimeFigureOut">
              <a:rPr lang="ar-IQ" smtClean="0"/>
              <a:t>23/09/1444</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50451B2-EBBA-43FE-9F1E-9D7D7325B6C9}"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b="1" dirty="0">
                <a:solidFill>
                  <a:prstClr val="black"/>
                </a:solidFill>
                <a:effectLst>
                  <a:outerShdw blurRad="38100" dist="25400" dir="5400000" algn="tl" rotWithShape="0">
                    <a:srgbClr val="000000">
                      <a:alpha val="43000"/>
                    </a:srgbClr>
                  </a:outerShdw>
                </a:effectLst>
                <a:latin typeface="Times New Roman" pitchFamily="18" charset="0"/>
                <a:cs typeface="Times New Roman" pitchFamily="18" charset="0"/>
              </a:rPr>
              <a:t>University of </a:t>
            </a:r>
            <a:r>
              <a:rPr lang="en-US" sz="4000" b="1" dirty="0" err="1">
                <a:solidFill>
                  <a:prstClr val="black"/>
                </a:solidFill>
                <a:effectLst>
                  <a:outerShdw blurRad="38100" dist="25400" dir="5400000" algn="tl" rotWithShape="0">
                    <a:srgbClr val="000000">
                      <a:alpha val="43000"/>
                    </a:srgbClr>
                  </a:outerShdw>
                </a:effectLst>
                <a:latin typeface="Times New Roman" pitchFamily="18" charset="0"/>
                <a:cs typeface="Times New Roman" pitchFamily="18" charset="0"/>
              </a:rPr>
              <a:t>Basrah</a:t>
            </a:r>
            <a:r>
              <a:rPr lang="en-US" sz="4000" b="1" dirty="0">
                <a:solidFill>
                  <a:prstClr val="black"/>
                </a:solidFill>
                <a:effectLst>
                  <a:outerShdw blurRad="38100" dist="25400" dir="5400000" algn="tl" rotWithShape="0">
                    <a:srgbClr val="000000">
                      <a:alpha val="43000"/>
                    </a:srgbClr>
                  </a:outerShdw>
                </a:effectLst>
                <a:latin typeface="Times New Roman" pitchFamily="18" charset="0"/>
                <a:cs typeface="Times New Roman" pitchFamily="18" charset="0"/>
              </a:rPr>
              <a:t> </a:t>
            </a:r>
            <a:br>
              <a:rPr lang="en-US" sz="4000" b="1" dirty="0">
                <a:solidFill>
                  <a:prstClr val="black"/>
                </a:solidFill>
                <a:effectLst>
                  <a:outerShdw blurRad="38100" dist="25400" dir="5400000" algn="tl" rotWithShape="0">
                    <a:srgbClr val="000000">
                      <a:alpha val="43000"/>
                    </a:srgbClr>
                  </a:outerShdw>
                </a:effectLst>
                <a:latin typeface="Times New Roman" pitchFamily="18" charset="0"/>
                <a:cs typeface="Times New Roman" pitchFamily="18" charset="0"/>
              </a:rPr>
            </a:br>
            <a:r>
              <a:rPr lang="en-US" sz="4000" b="1" dirty="0">
                <a:solidFill>
                  <a:prstClr val="black"/>
                </a:solidFill>
                <a:effectLst>
                  <a:outerShdw blurRad="38100" dist="25400" dir="5400000" algn="tl" rotWithShape="0">
                    <a:srgbClr val="000000">
                      <a:alpha val="43000"/>
                    </a:srgbClr>
                  </a:outerShdw>
                </a:effectLst>
                <a:latin typeface="Times New Roman" pitchFamily="18" charset="0"/>
                <a:cs typeface="Times New Roman" pitchFamily="18" charset="0"/>
              </a:rPr>
              <a:t>College of Nursing</a:t>
            </a:r>
            <a:endParaRPr lang="en-US" dirty="0"/>
          </a:p>
        </p:txBody>
      </p:sp>
      <p:sp>
        <p:nvSpPr>
          <p:cNvPr id="3" name="Content Placeholder 2"/>
          <p:cNvSpPr>
            <a:spLocks noGrp="1"/>
          </p:cNvSpPr>
          <p:nvPr>
            <p:ph idx="1"/>
          </p:nvPr>
        </p:nvSpPr>
        <p:spPr>
          <a:xfrm>
            <a:off x="457200" y="2276872"/>
            <a:ext cx="8229600" cy="4047728"/>
          </a:xfrm>
        </p:spPr>
        <p:txBody>
          <a:bodyPr>
            <a:normAutofit lnSpcReduction="10000"/>
          </a:bodyPr>
          <a:lstStyle/>
          <a:p>
            <a:pPr marL="0" indent="0" algn="ctr">
              <a:buNone/>
            </a:pPr>
            <a:r>
              <a:rPr lang="en-US" sz="3600" b="1" dirty="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Health Promotion Course </a:t>
            </a:r>
            <a:r>
              <a:rPr lang="en-US" sz="4000" b="1" dirty="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en-US" sz="4000" b="1" dirty="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r>
              <a:rPr lang="en-US" sz="4000" b="1" dirty="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en-US" sz="4000" b="1" dirty="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r>
              <a:rPr lang="en-US" sz="3200" b="1" dirty="0" smtClean="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Fourth </a:t>
            </a:r>
            <a:r>
              <a:rPr lang="en-US" sz="3200" b="1" dirty="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Year </a:t>
            </a:r>
            <a:r>
              <a:rPr lang="en-US" sz="3200" b="1" dirty="0" smtClean="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Students</a:t>
            </a:r>
          </a:p>
          <a:p>
            <a:pPr marL="0" indent="0" algn="ctr">
              <a:buNone/>
            </a:pPr>
            <a:r>
              <a:rPr lang="en-US" sz="3200" b="1" dirty="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en-US" sz="3200" b="1" dirty="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r>
              <a:rPr lang="en-US" sz="3200" b="1" dirty="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First </a:t>
            </a:r>
            <a:r>
              <a:rPr lang="en-US" sz="3200" b="1" dirty="0" smtClean="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Semester</a:t>
            </a:r>
          </a:p>
          <a:p>
            <a:pPr marL="0" indent="0" algn="ctr">
              <a:buNone/>
            </a:pPr>
            <a:r>
              <a:rPr lang="en-US" sz="3200" b="1" dirty="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en-US" sz="3200" b="1" dirty="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r>
              <a:rPr lang="en-US" sz="3200" b="1" dirty="0" smtClean="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2023 </a:t>
            </a:r>
            <a:r>
              <a:rPr lang="en-US" sz="4000" b="1" dirty="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en-US" sz="4000" b="1" dirty="0">
                <a:solidFill>
                  <a:prstClr val="black"/>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en-US" dirty="0"/>
          </a:p>
        </p:txBody>
      </p:sp>
    </p:spTree>
    <p:extLst>
      <p:ext uri="{BB962C8B-B14F-4D97-AF65-F5344CB8AC3E}">
        <p14:creationId xmlns:p14="http://schemas.microsoft.com/office/powerpoint/2010/main" val="2841216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229600" cy="4839816"/>
          </a:xfrm>
        </p:spPr>
        <p:txBody>
          <a:bodyPr>
            <a:normAutofit/>
          </a:bodyPr>
          <a:lstStyle/>
          <a:p>
            <a:pPr marL="0" indent="0" algn="ctr">
              <a:buNone/>
            </a:pPr>
            <a:r>
              <a:rPr lang="en-US" sz="4400" b="1" i="1" dirty="0">
                <a:solidFill>
                  <a:srgbClr val="FF0000"/>
                </a:solidFill>
              </a:rPr>
              <a:t>Evaluation the Effectiveness of Health </a:t>
            </a:r>
            <a:r>
              <a:rPr lang="en-US" sz="4400" b="1" i="1" dirty="0" smtClean="0">
                <a:solidFill>
                  <a:srgbClr val="FF0000"/>
                </a:solidFill>
              </a:rPr>
              <a:t>Promotion</a:t>
            </a:r>
            <a:endParaRPr lang="en-US" sz="4400" dirty="0">
              <a:solidFill>
                <a:srgbClr val="FF0000"/>
              </a:solidFill>
            </a:endParaRPr>
          </a:p>
          <a:p>
            <a:pPr marL="0" indent="0" algn="ctr">
              <a:buNone/>
            </a:pPr>
            <a:endParaRPr lang="en-US" sz="4000" dirty="0"/>
          </a:p>
        </p:txBody>
      </p:sp>
    </p:spTree>
    <p:extLst>
      <p:ext uri="{BB962C8B-B14F-4D97-AF65-F5344CB8AC3E}">
        <p14:creationId xmlns:p14="http://schemas.microsoft.com/office/powerpoint/2010/main" val="1291678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904656"/>
          </a:xfrm>
        </p:spPr>
        <p:txBody>
          <a:bodyPr>
            <a:noAutofit/>
          </a:bodyPr>
          <a:lstStyle/>
          <a:p>
            <a:pPr marL="0" indent="0" algn="l">
              <a:buNone/>
            </a:pPr>
            <a:r>
              <a:rPr lang="en-US" sz="2800" b="1" dirty="0">
                <a:latin typeface="Arial" panose="020B0604020202020204" pitchFamily="34" charset="0"/>
                <a:ea typeface="Times New Roman" panose="02020603050405020304" pitchFamily="18" charset="0"/>
              </a:rPr>
              <a:t>Evaluation</a:t>
            </a:r>
            <a:r>
              <a:rPr lang="en-US" sz="2800" dirty="0">
                <a:latin typeface="Arial" panose="020B0604020202020204" pitchFamily="34" charset="0"/>
                <a:ea typeface="Times New Roman" panose="02020603050405020304" pitchFamily="18" charset="0"/>
              </a:rPr>
              <a:t> is a way of assessing whether the promotion </a:t>
            </a:r>
            <a:r>
              <a:rPr lang="en-US" sz="2800" b="1" dirty="0">
                <a:latin typeface="Arial" panose="020B0604020202020204" pitchFamily="34" charset="0"/>
                <a:ea typeface="Times New Roman" panose="02020603050405020304" pitchFamily="18" charset="0"/>
              </a:rPr>
              <a:t>activities</a:t>
            </a:r>
            <a:r>
              <a:rPr lang="en-US" sz="2800" dirty="0">
                <a:latin typeface="Arial" panose="020B0604020202020204" pitchFamily="34" charset="0"/>
                <a:ea typeface="Times New Roman" panose="02020603050405020304" pitchFamily="18" charset="0"/>
              </a:rPr>
              <a:t> has met its </a:t>
            </a:r>
            <a:r>
              <a:rPr lang="en-US" sz="2800" b="1" dirty="0">
                <a:latin typeface="Arial" panose="020B0604020202020204" pitchFamily="34" charset="0"/>
                <a:ea typeface="Times New Roman" panose="02020603050405020304" pitchFamily="18" charset="0"/>
              </a:rPr>
              <a:t>objectives</a:t>
            </a:r>
            <a:r>
              <a:rPr lang="en-US" sz="2800" dirty="0">
                <a:latin typeface="Arial" panose="020B0604020202020204" pitchFamily="34" charset="0"/>
                <a:ea typeface="Times New Roman" panose="02020603050405020304" pitchFamily="18" charset="0"/>
              </a:rPr>
              <a:t>.</a:t>
            </a:r>
            <a:endParaRPr lang="en-US" sz="2800" dirty="0">
              <a:latin typeface="Times New Roman" panose="02020603050405020304" pitchFamily="18" charset="0"/>
              <a:ea typeface="Times New Roman" panose="02020603050405020304" pitchFamily="18" charset="0"/>
            </a:endParaRPr>
          </a:p>
          <a:p>
            <a:pPr marL="0" indent="0" algn="l">
              <a:buNone/>
            </a:pPr>
            <a:r>
              <a:rPr lang="en-US" sz="2800" dirty="0">
                <a:latin typeface="Arial" panose="020B0604020202020204" pitchFamily="34" charset="0"/>
                <a:ea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endParaRPr>
          </a:p>
          <a:p>
            <a:pPr marL="0" indent="0" algn="l">
              <a:buNone/>
            </a:pPr>
            <a:r>
              <a:rPr lang="en-US" sz="2800" dirty="0">
                <a:latin typeface="Arial" panose="020B0604020202020204" pitchFamily="34" charset="0"/>
                <a:ea typeface="Times New Roman" panose="02020603050405020304" pitchFamily="18" charset="0"/>
              </a:rPr>
              <a:t>It is important to evaluate the </a:t>
            </a:r>
            <a:r>
              <a:rPr lang="en-US" sz="2800" b="1" dirty="0">
                <a:latin typeface="Arial" panose="020B0604020202020204" pitchFamily="34" charset="0"/>
                <a:ea typeface="Times New Roman" panose="02020603050405020304" pitchFamily="18" charset="0"/>
              </a:rPr>
              <a:t>activities</a:t>
            </a:r>
            <a:r>
              <a:rPr lang="en-US" sz="2800" dirty="0">
                <a:latin typeface="Arial" panose="020B0604020202020204" pitchFamily="34" charset="0"/>
                <a:ea typeface="Times New Roman" panose="02020603050405020304" pitchFamily="18" charset="0"/>
              </a:rPr>
              <a:t> because:</a:t>
            </a:r>
            <a:endParaRPr lang="en-US" sz="2800" dirty="0">
              <a:latin typeface="Times New Roman" panose="02020603050405020304" pitchFamily="18" charset="0"/>
              <a:ea typeface="Times New Roman" panose="02020603050405020304" pitchFamily="18" charset="0"/>
            </a:endParaRPr>
          </a:p>
          <a:p>
            <a:pPr marL="0" indent="0" algn="l">
              <a:buNone/>
            </a:pPr>
            <a:r>
              <a:rPr lang="en-US" sz="2800" dirty="0">
                <a:latin typeface="Arial" panose="020B0604020202020204" pitchFamily="34" charset="0"/>
                <a:ea typeface="Times New Roman" panose="02020603050405020304" pitchFamily="18" charset="0"/>
              </a:rPr>
              <a:t> </a:t>
            </a:r>
            <a:endParaRPr lang="en-US" sz="2800" b="1" dirty="0">
              <a:latin typeface="Times New Roman" panose="02020603050405020304" pitchFamily="18" charset="0"/>
              <a:ea typeface="Times New Roman" panose="02020603050405020304" pitchFamily="18" charset="0"/>
            </a:endParaRPr>
          </a:p>
          <a:p>
            <a:pPr marL="0" indent="0" algn="l">
              <a:buNone/>
            </a:pPr>
            <a:r>
              <a:rPr lang="en-US" sz="2800" b="1" dirty="0">
                <a:latin typeface="Arial" panose="020B0604020202020204" pitchFamily="34" charset="0"/>
                <a:ea typeface="Times New Roman" panose="02020603050405020304" pitchFamily="18" charset="0"/>
              </a:rPr>
              <a:t>1. It will give a sense of achievement. </a:t>
            </a:r>
            <a:endParaRPr lang="en-US" sz="2800" b="1" dirty="0">
              <a:latin typeface="Times New Roman" panose="02020603050405020304" pitchFamily="18" charset="0"/>
              <a:ea typeface="Times New Roman" panose="02020603050405020304" pitchFamily="18" charset="0"/>
            </a:endParaRPr>
          </a:p>
          <a:p>
            <a:pPr marL="0" indent="0" algn="l">
              <a:buNone/>
            </a:pPr>
            <a:endParaRPr lang="en-US" sz="2800" b="1" dirty="0">
              <a:latin typeface="Times New Roman" panose="02020603050405020304" pitchFamily="18" charset="0"/>
              <a:ea typeface="Times New Roman" panose="02020603050405020304" pitchFamily="18" charset="0"/>
            </a:endParaRPr>
          </a:p>
          <a:p>
            <a:pPr marL="0" indent="0" algn="l">
              <a:buNone/>
            </a:pPr>
            <a:r>
              <a:rPr lang="en-US" sz="2800" b="1" dirty="0">
                <a:latin typeface="Arial" panose="020B0604020202020204" pitchFamily="34" charset="0"/>
                <a:ea typeface="Times New Roman" panose="02020603050405020304" pitchFamily="18" charset="0"/>
              </a:rPr>
              <a:t>2. Help to work out ways to improve it for next time</a:t>
            </a:r>
            <a:r>
              <a:rPr lang="en-US" sz="2800" b="1" dirty="0" smtClean="0">
                <a:latin typeface="Arial" panose="020B0604020202020204" pitchFamily="34" charset="0"/>
                <a:ea typeface="Times New Roman" panose="02020603050405020304" pitchFamily="18" charset="0"/>
              </a:rPr>
              <a:t>.</a:t>
            </a:r>
          </a:p>
          <a:p>
            <a:pPr marL="0" indent="0" algn="l">
              <a:buNone/>
            </a:pPr>
            <a:endParaRPr lang="en-US" sz="2800" b="1" dirty="0">
              <a:latin typeface="Times New Roman" panose="02020603050405020304" pitchFamily="18" charset="0"/>
              <a:ea typeface="Times New Roman" panose="02020603050405020304" pitchFamily="18" charset="0"/>
            </a:endParaRPr>
          </a:p>
          <a:p>
            <a:pPr marL="0" indent="0" algn="l">
              <a:buNone/>
            </a:pPr>
            <a:r>
              <a:rPr lang="en-US" sz="2800" b="1" dirty="0">
                <a:latin typeface="Arial" panose="020B0604020202020204" pitchFamily="34" charset="0"/>
                <a:ea typeface="Times New Roman" panose="02020603050405020304" pitchFamily="18" charset="0"/>
              </a:rPr>
              <a:t>3. Enable other people to learn from it when developing their own plan. </a:t>
            </a:r>
            <a:endParaRPr lang="en-US" sz="2800" b="1" dirty="0">
              <a:latin typeface="Times New Roman" panose="02020603050405020304" pitchFamily="18" charset="0"/>
              <a:ea typeface="Times New Roman" panose="02020603050405020304" pitchFamily="18" charset="0"/>
            </a:endParaRPr>
          </a:p>
          <a:p>
            <a:pPr marL="0" indent="0" algn="l">
              <a:buNone/>
            </a:pPr>
            <a:r>
              <a:rPr lang="en-US" sz="2800" dirty="0">
                <a:latin typeface="Arial" panose="020B0604020202020204" pitchFamily="34" charset="0"/>
                <a:ea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endParaRPr>
          </a:p>
          <a:p>
            <a:pPr marL="0" indent="0">
              <a:buNone/>
            </a:pPr>
            <a:endParaRPr lang="en-US" sz="2800" dirty="0"/>
          </a:p>
        </p:txBody>
      </p:sp>
    </p:spTree>
    <p:extLst>
      <p:ext uri="{BB962C8B-B14F-4D97-AF65-F5344CB8AC3E}">
        <p14:creationId xmlns:p14="http://schemas.microsoft.com/office/powerpoint/2010/main" val="918920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21432"/>
            <a:ext cx="8507288" cy="5487888"/>
          </a:xfrm>
        </p:spPr>
        <p:txBody>
          <a:bodyPr>
            <a:normAutofit lnSpcReduction="10000"/>
          </a:bodyPr>
          <a:lstStyle/>
          <a:p>
            <a:pPr marL="0" indent="0" algn="l">
              <a:buNone/>
            </a:pPr>
            <a:r>
              <a:rPr lang="en-US" sz="3600" dirty="0">
                <a:latin typeface="Arial" panose="020B0604020202020204" pitchFamily="34" charset="0"/>
                <a:ea typeface="Times New Roman" panose="02020603050405020304" pitchFamily="18" charset="0"/>
              </a:rPr>
              <a:t>There are </a:t>
            </a:r>
            <a:r>
              <a:rPr lang="en-US" sz="3600" b="1" dirty="0">
                <a:latin typeface="Arial" panose="020B0604020202020204" pitchFamily="34" charset="0"/>
                <a:ea typeface="Times New Roman" panose="02020603050405020304" pitchFamily="18" charset="0"/>
              </a:rPr>
              <a:t>two general approaches </a:t>
            </a:r>
            <a:r>
              <a:rPr lang="en-US" sz="3600" dirty="0">
                <a:latin typeface="Arial" panose="020B0604020202020204" pitchFamily="34" charset="0"/>
                <a:ea typeface="Times New Roman" panose="02020603050405020304" pitchFamily="18" charset="0"/>
              </a:rPr>
              <a:t>used for evaluation: </a:t>
            </a:r>
            <a:r>
              <a:rPr lang="en-US" sz="3600" dirty="0" smtClean="0">
                <a:latin typeface="Arial" panose="020B0604020202020204" pitchFamily="34" charset="0"/>
                <a:ea typeface="Times New Roman" panose="02020603050405020304" pitchFamily="18" charset="0"/>
              </a:rPr>
              <a:t>                          quantitative </a:t>
            </a:r>
            <a:r>
              <a:rPr lang="en-US" sz="3600" dirty="0">
                <a:latin typeface="Arial" panose="020B0604020202020204" pitchFamily="34" charset="0"/>
                <a:ea typeface="Times New Roman" panose="02020603050405020304" pitchFamily="18" charset="0"/>
              </a:rPr>
              <a:t>and qualitative.</a:t>
            </a:r>
            <a:endParaRPr lang="en-US" sz="3200" dirty="0">
              <a:latin typeface="Times New Roman" panose="02020603050405020304" pitchFamily="18" charset="0"/>
              <a:ea typeface="Times New Roman" panose="02020603050405020304" pitchFamily="18" charset="0"/>
            </a:endParaRPr>
          </a:p>
          <a:p>
            <a:pPr marL="0" indent="0" algn="l">
              <a:buNone/>
            </a:pPr>
            <a:r>
              <a:rPr lang="en-US" sz="3600" b="1" dirty="0">
                <a:latin typeface="Arial" panose="020B0604020202020204" pitchFamily="34" charset="0"/>
                <a:ea typeface="Times New Roman" panose="02020603050405020304" pitchFamily="18" charset="0"/>
              </a:rPr>
              <a:t> </a:t>
            </a:r>
            <a:endParaRPr lang="en-US" sz="3200" dirty="0">
              <a:latin typeface="Times New Roman" panose="02020603050405020304" pitchFamily="18" charset="0"/>
              <a:ea typeface="Times New Roman" panose="02020603050405020304" pitchFamily="18" charset="0"/>
            </a:endParaRPr>
          </a:p>
          <a:p>
            <a:pPr marL="0" indent="0" algn="l">
              <a:buNone/>
            </a:pPr>
            <a:r>
              <a:rPr lang="en-US" sz="3600" b="1" dirty="0">
                <a:latin typeface="Arial" panose="020B0604020202020204" pitchFamily="34" charset="0"/>
                <a:ea typeface="Times New Roman" panose="02020603050405020304" pitchFamily="18" charset="0"/>
              </a:rPr>
              <a:t>1) Quantitative evaluation</a:t>
            </a:r>
            <a:r>
              <a:rPr lang="en-US" sz="3600" dirty="0">
                <a:latin typeface="Arial" panose="020B0604020202020204" pitchFamily="34" charset="0"/>
                <a:ea typeface="Times New Roman" panose="02020603050405020304" pitchFamily="18" charset="0"/>
              </a:rPr>
              <a:t> is based on the numbers that can be measured, whether it is the number of people who attend an activities of health promotion or the number of people who change their behavior. </a:t>
            </a:r>
            <a:endParaRPr lang="en-US" sz="32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562133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15880"/>
          </a:xfrm>
        </p:spPr>
        <p:txBody>
          <a:bodyPr>
            <a:normAutofit/>
          </a:bodyPr>
          <a:lstStyle/>
          <a:p>
            <a:pPr marL="0" lvl="0" indent="0" algn="l">
              <a:buClr>
                <a:srgbClr val="0BD0D9"/>
              </a:buClr>
              <a:buNone/>
            </a:pPr>
            <a:r>
              <a:rPr lang="en-US" sz="3600" dirty="0">
                <a:solidFill>
                  <a:prstClr val="black"/>
                </a:solidFill>
                <a:latin typeface="Arial" panose="020B0604020202020204" pitchFamily="34" charset="0"/>
                <a:ea typeface="Times New Roman" panose="02020603050405020304" pitchFamily="18" charset="0"/>
              </a:rPr>
              <a:t>It is a more structured way to evaluate and would usually require a base to start from</a:t>
            </a:r>
            <a:r>
              <a:rPr lang="en-US" sz="3600" dirty="0" smtClean="0">
                <a:solidFill>
                  <a:prstClr val="black"/>
                </a:solidFill>
                <a:latin typeface="Arial" panose="020B0604020202020204" pitchFamily="34" charset="0"/>
                <a:ea typeface="Times New Roman" panose="02020603050405020304" pitchFamily="18" charset="0"/>
              </a:rPr>
              <a:t>.                                          </a:t>
            </a:r>
            <a:r>
              <a:rPr lang="en-US" sz="3600" dirty="0">
                <a:solidFill>
                  <a:prstClr val="black"/>
                </a:solidFill>
                <a:latin typeface="Arial" panose="020B0604020202020204" pitchFamily="34" charset="0"/>
                <a:ea typeface="Times New Roman" panose="02020603050405020304" pitchFamily="18" charset="0"/>
              </a:rPr>
              <a:t>For example, if the objective</a:t>
            </a:r>
            <a:r>
              <a:rPr lang="en-US" sz="3600" b="1" dirty="0">
                <a:solidFill>
                  <a:prstClr val="black"/>
                </a:solidFill>
                <a:latin typeface="Arial" panose="020B0604020202020204" pitchFamily="34" charset="0"/>
                <a:ea typeface="Times New Roman" panose="02020603050405020304" pitchFamily="18" charset="0"/>
              </a:rPr>
              <a:t> </a:t>
            </a:r>
            <a:r>
              <a:rPr lang="en-US" sz="3600" dirty="0">
                <a:solidFill>
                  <a:prstClr val="black"/>
                </a:solidFill>
                <a:latin typeface="Arial" panose="020B0604020202020204" pitchFamily="34" charset="0"/>
                <a:ea typeface="Times New Roman" panose="02020603050405020304" pitchFamily="18" charset="0"/>
              </a:rPr>
              <a:t>was to halve the number of people who smoked in the community by the end of the project, it would need to know how many people smoked at the beginning of the project.</a:t>
            </a:r>
            <a:endParaRPr lang="en-US" sz="3200" dirty="0">
              <a:solidFill>
                <a:prstClr val="black"/>
              </a:solidFill>
              <a:latin typeface="Times New Roman" panose="02020603050405020304" pitchFamily="18" charset="0"/>
              <a:ea typeface="Times New Roman" panose="02020603050405020304" pitchFamily="18" charset="0"/>
            </a:endParaRPr>
          </a:p>
          <a:p>
            <a:endParaRPr lang="en-US" sz="2400" dirty="0"/>
          </a:p>
        </p:txBody>
      </p:sp>
    </p:spTree>
    <p:extLst>
      <p:ext uri="{BB962C8B-B14F-4D97-AF65-F5344CB8AC3E}">
        <p14:creationId xmlns:p14="http://schemas.microsoft.com/office/powerpoint/2010/main" val="3241855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343872"/>
          </a:xfrm>
        </p:spPr>
        <p:txBody>
          <a:bodyPr>
            <a:normAutofit/>
          </a:bodyPr>
          <a:lstStyle/>
          <a:p>
            <a:pPr marL="0" indent="0" algn="l">
              <a:buNone/>
            </a:pPr>
            <a:r>
              <a:rPr lang="en-US" sz="3200" b="1" dirty="0">
                <a:latin typeface="Arial" panose="020B0604020202020204" pitchFamily="34" charset="0"/>
                <a:ea typeface="Times New Roman" panose="02020603050405020304" pitchFamily="18" charset="0"/>
              </a:rPr>
              <a:t>2) Qualitative evaluation </a:t>
            </a:r>
            <a:r>
              <a:rPr lang="en-US" sz="3200" dirty="0">
                <a:latin typeface="Arial" panose="020B0604020202020204" pitchFamily="34" charset="0"/>
                <a:ea typeface="Times New Roman" panose="02020603050405020304" pitchFamily="18" charset="0"/>
              </a:rPr>
              <a:t>is how well an activity was delivered and received. It depend on</a:t>
            </a:r>
            <a:r>
              <a:rPr lang="en-US" sz="3200" dirty="0" smtClean="0">
                <a:latin typeface="Arial" panose="020B0604020202020204" pitchFamily="34" charset="0"/>
                <a:ea typeface="Times New Roman" panose="02020603050405020304" pitchFamily="18" charset="0"/>
              </a:rPr>
              <a:t>:</a:t>
            </a:r>
          </a:p>
          <a:p>
            <a:pPr marL="0" indent="0" algn="l">
              <a:buNone/>
            </a:pPr>
            <a:r>
              <a:rPr lang="en-US" sz="3200" dirty="0" smtClean="0">
                <a:latin typeface="Arial" panose="020B0604020202020204" pitchFamily="34" charset="0"/>
                <a:ea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endParaRPr>
          </a:p>
          <a:p>
            <a:pPr marL="0" indent="0" algn="l">
              <a:buNone/>
            </a:pPr>
            <a:r>
              <a:rPr lang="en-US" sz="3200" dirty="0" smtClean="0">
                <a:latin typeface="Arial" panose="020B0604020202020204" pitchFamily="34" charset="0"/>
                <a:ea typeface="Times New Roman" panose="02020603050405020304" pitchFamily="18" charset="0"/>
              </a:rPr>
              <a:t>A. </a:t>
            </a:r>
            <a:r>
              <a:rPr lang="en-US" sz="3200" dirty="0">
                <a:latin typeface="Arial" panose="020B0604020202020204" pitchFamily="34" charset="0"/>
                <a:ea typeface="Times New Roman" panose="02020603050405020304" pitchFamily="18" charset="0"/>
              </a:rPr>
              <a:t>people expressing their thoughts and opinion. </a:t>
            </a:r>
            <a:endParaRPr lang="en-US" sz="2800" dirty="0">
              <a:latin typeface="Times New Roman" panose="02020603050405020304" pitchFamily="18" charset="0"/>
              <a:ea typeface="Times New Roman" panose="02020603050405020304" pitchFamily="18" charset="0"/>
            </a:endParaRPr>
          </a:p>
          <a:p>
            <a:pPr marL="0" indent="0" algn="l">
              <a:buNone/>
            </a:pPr>
            <a:r>
              <a:rPr lang="en-US" sz="3200" dirty="0" smtClean="0">
                <a:latin typeface="Arial" panose="020B0604020202020204" pitchFamily="34" charset="0"/>
                <a:ea typeface="Times New Roman" panose="02020603050405020304" pitchFamily="18" charset="0"/>
              </a:rPr>
              <a:t>B. </a:t>
            </a:r>
            <a:r>
              <a:rPr lang="en-US" sz="3200" dirty="0">
                <a:latin typeface="Arial" panose="020B0604020202020204" pitchFamily="34" charset="0"/>
                <a:ea typeface="Times New Roman" panose="02020603050405020304" pitchFamily="18" charset="0"/>
              </a:rPr>
              <a:t>how people engaged with the activities. </a:t>
            </a:r>
            <a:endParaRPr lang="en-US" sz="2800" dirty="0">
              <a:latin typeface="Times New Roman" panose="02020603050405020304" pitchFamily="18" charset="0"/>
              <a:ea typeface="Times New Roman" panose="02020603050405020304" pitchFamily="18" charset="0"/>
            </a:endParaRPr>
          </a:p>
          <a:p>
            <a:pPr marL="0" indent="0" algn="l">
              <a:buNone/>
            </a:pPr>
            <a:r>
              <a:rPr lang="en-US" sz="3200" dirty="0" smtClean="0">
                <a:latin typeface="Arial" panose="020B0604020202020204" pitchFamily="34" charset="0"/>
                <a:ea typeface="Times New Roman" panose="02020603050405020304" pitchFamily="18" charset="0"/>
              </a:rPr>
              <a:t>C. </a:t>
            </a:r>
            <a:r>
              <a:rPr lang="en-US" sz="3200" dirty="0">
                <a:latin typeface="Arial" panose="020B0604020202020204" pitchFamily="34" charset="0"/>
                <a:ea typeface="Times New Roman" panose="02020603050405020304" pitchFamily="18" charset="0"/>
              </a:rPr>
              <a:t>how they felt about doing the activity.</a:t>
            </a:r>
            <a:endParaRPr lang="en-US" sz="2800" dirty="0">
              <a:latin typeface="Times New Roman" panose="02020603050405020304" pitchFamily="18" charset="0"/>
              <a:ea typeface="Times New Roman" panose="02020603050405020304" pitchFamily="18" charset="0"/>
            </a:endParaRPr>
          </a:p>
          <a:p>
            <a:pPr marL="0" indent="0">
              <a:buNone/>
            </a:pPr>
            <a:endParaRPr lang="en-US" sz="2800" dirty="0"/>
          </a:p>
        </p:txBody>
      </p:sp>
    </p:spTree>
    <p:extLst>
      <p:ext uri="{BB962C8B-B14F-4D97-AF65-F5344CB8AC3E}">
        <p14:creationId xmlns:p14="http://schemas.microsoft.com/office/powerpoint/2010/main" val="1571118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p:spPr>
        <p:txBody>
          <a:bodyPr/>
          <a:lstStyle/>
          <a:p>
            <a:pPr algn="ctr"/>
            <a:r>
              <a:rPr lang="en-US" dirty="0" smtClean="0"/>
              <a:t>HOMEWORK</a:t>
            </a:r>
            <a:endParaRPr lang="en-US" dirty="0"/>
          </a:p>
        </p:txBody>
      </p:sp>
      <p:sp>
        <p:nvSpPr>
          <p:cNvPr id="3" name="Content Placeholder 2"/>
          <p:cNvSpPr>
            <a:spLocks noGrp="1"/>
          </p:cNvSpPr>
          <p:nvPr>
            <p:ph idx="1"/>
          </p:nvPr>
        </p:nvSpPr>
        <p:spPr>
          <a:xfrm>
            <a:off x="457200" y="2348880"/>
            <a:ext cx="8579296" cy="4176464"/>
          </a:xfrm>
        </p:spPr>
        <p:txBody>
          <a:bodyPr>
            <a:normAutofit/>
          </a:bodyPr>
          <a:lstStyle/>
          <a:p>
            <a:pPr marL="0" marR="31115" indent="0" algn="l" rtl="0">
              <a:spcBef>
                <a:spcPts val="100"/>
              </a:spcBef>
              <a:spcAft>
                <a:spcPts val="100"/>
              </a:spcAft>
              <a:buClr>
                <a:srgbClr val="0BD0D9"/>
              </a:buClr>
              <a:buNone/>
              <a:tabLst>
                <a:tab pos="180340" algn="r"/>
              </a:tabLst>
            </a:pPr>
            <a:r>
              <a:rPr lang="en-US" sz="3600" b="1" dirty="0" smtClean="0">
                <a:latin typeface="+mj-lt"/>
                <a:ea typeface="Calibri"/>
                <a:cs typeface="Arial" pitchFamily="34" charset="0"/>
              </a:rPr>
              <a:t>Q1/ </a:t>
            </a:r>
            <a:r>
              <a:rPr lang="en-US" sz="3600" b="1" dirty="0">
                <a:latin typeface="Arial" panose="020B0604020202020204" pitchFamily="34" charset="0"/>
                <a:ea typeface="Times New Roman" panose="02020603050405020304" pitchFamily="18" charset="0"/>
              </a:rPr>
              <a:t>How we communicate                     non-verbally</a:t>
            </a:r>
            <a:r>
              <a:rPr lang="en-US" altLang="en-US" sz="3600" b="1" dirty="0" smtClean="0">
                <a:latin typeface="+mj-lt"/>
              </a:rPr>
              <a:t> </a:t>
            </a:r>
            <a:r>
              <a:rPr lang="en-US" sz="3600" b="1" dirty="0" smtClean="0">
                <a:latin typeface="+mj-lt"/>
                <a:ea typeface="Calibri"/>
                <a:cs typeface="Arial" pitchFamily="34" charset="0"/>
              </a:rPr>
              <a:t>?</a:t>
            </a:r>
          </a:p>
          <a:p>
            <a:pPr marL="0" marR="31115" indent="0" algn="l" rtl="0">
              <a:spcBef>
                <a:spcPts val="100"/>
              </a:spcBef>
              <a:spcAft>
                <a:spcPts val="100"/>
              </a:spcAft>
              <a:buClr>
                <a:srgbClr val="0BD0D9"/>
              </a:buClr>
              <a:buNone/>
              <a:tabLst>
                <a:tab pos="180340" algn="r"/>
              </a:tabLst>
            </a:pPr>
            <a:endParaRPr lang="en-US" sz="3600" b="1" dirty="0" smtClean="0">
              <a:latin typeface="+mj-lt"/>
              <a:ea typeface="Calibri"/>
              <a:cs typeface="Arial" pitchFamily="34" charset="0"/>
            </a:endParaRPr>
          </a:p>
          <a:p>
            <a:pPr marL="0" marR="31115" indent="0" algn="l" rtl="0">
              <a:spcBef>
                <a:spcPts val="100"/>
              </a:spcBef>
              <a:spcAft>
                <a:spcPts val="100"/>
              </a:spcAft>
              <a:buClr>
                <a:srgbClr val="0BD0D9"/>
              </a:buClr>
              <a:buNone/>
              <a:tabLst>
                <a:tab pos="180340" algn="r"/>
              </a:tabLst>
            </a:pPr>
            <a:r>
              <a:rPr lang="en-US" sz="3600" b="1" dirty="0" smtClean="0">
                <a:latin typeface="+mj-lt"/>
                <a:ea typeface="Calibri"/>
                <a:cs typeface="Arial" pitchFamily="34" charset="0"/>
              </a:rPr>
              <a:t>Q2/ What are the p</a:t>
            </a:r>
            <a:r>
              <a:rPr lang="en-US" sz="3600" b="1" dirty="0" smtClean="0">
                <a:latin typeface="Calibri"/>
                <a:ea typeface="+mj-ea"/>
                <a:cs typeface="+mj-cs"/>
              </a:rPr>
              <a:t>urposes </a:t>
            </a:r>
            <a:r>
              <a:rPr lang="en-US" sz="3600" b="1" dirty="0">
                <a:latin typeface="Calibri"/>
                <a:ea typeface="+mj-ea"/>
                <a:cs typeface="+mj-cs"/>
              </a:rPr>
              <a:t>of Communication</a:t>
            </a:r>
            <a:r>
              <a:rPr lang="en-US" sz="3600" b="1" dirty="0" smtClean="0">
                <a:latin typeface="+mj-lt"/>
                <a:ea typeface="Calibri"/>
                <a:cs typeface="Arial" pitchFamily="34" charset="0"/>
              </a:rPr>
              <a:t> ?</a:t>
            </a:r>
          </a:p>
          <a:p>
            <a:pPr marL="0" marR="31115" indent="0" algn="l" rtl="0">
              <a:spcBef>
                <a:spcPts val="100"/>
              </a:spcBef>
              <a:spcAft>
                <a:spcPts val="100"/>
              </a:spcAft>
              <a:buClr>
                <a:srgbClr val="0BD0D9"/>
              </a:buClr>
              <a:buNone/>
              <a:tabLst>
                <a:tab pos="180340" algn="r"/>
              </a:tabLst>
            </a:pPr>
            <a:endParaRPr lang="en-US" sz="3600" b="1" dirty="0" smtClean="0">
              <a:latin typeface="+mj-lt"/>
              <a:ea typeface="Calibri"/>
              <a:cs typeface="Arial" pitchFamily="34" charset="0"/>
            </a:endParaRPr>
          </a:p>
        </p:txBody>
      </p:sp>
    </p:spTree>
    <p:extLst>
      <p:ext uri="{BB962C8B-B14F-4D97-AF65-F5344CB8AC3E}">
        <p14:creationId xmlns:p14="http://schemas.microsoft.com/office/powerpoint/2010/main" val="35344434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96952"/>
            <a:ext cx="8229600" cy="3327648"/>
          </a:xfrm>
        </p:spPr>
        <p:txBody>
          <a:bodyPr>
            <a:normAutofit/>
          </a:bodyPr>
          <a:lstStyle/>
          <a:p>
            <a:pPr marL="0" indent="0" algn="ctr">
              <a:buNone/>
            </a:pPr>
            <a:r>
              <a:rPr lang="en-US" sz="6600" b="1" dirty="0" smtClean="0">
                <a:solidFill>
                  <a:srgbClr val="FF0000"/>
                </a:solidFill>
                <a:latin typeface="Arial" pitchFamily="34" charset="0"/>
                <a:cs typeface="Arial" pitchFamily="34" charset="0"/>
              </a:rPr>
              <a:t> </a:t>
            </a:r>
            <a:endParaRPr lang="en-US" sz="6600" b="1" dirty="0">
              <a:solidFill>
                <a:srgbClr val="FF0000"/>
              </a:solidFill>
              <a:latin typeface="Arial" pitchFamily="34" charset="0"/>
              <a:cs typeface="Arial" pitchFamily="34" charset="0"/>
            </a:endParaRPr>
          </a:p>
        </p:txBody>
      </p:sp>
      <p:sp>
        <p:nvSpPr>
          <p:cNvPr id="4" name="Title 3"/>
          <p:cNvSpPr>
            <a:spLocks noGrp="1"/>
          </p:cNvSpPr>
          <p:nvPr>
            <p:ph type="title"/>
          </p:nvPr>
        </p:nvSpPr>
        <p:spPr>
          <a:xfrm>
            <a:off x="457200" y="704088"/>
            <a:ext cx="8229600" cy="5620512"/>
          </a:xfrm>
        </p:spPr>
        <p:txBody>
          <a:bodyPr/>
          <a:lstStyle/>
          <a:p>
            <a:endParaRPr lang="en-US" dirty="0"/>
          </a:p>
        </p:txBody>
      </p:sp>
      <p:pic>
        <p:nvPicPr>
          <p:cNvPr id="6" name="Picture 5" descr="C:\Users\Medo\Desktop\8ه5.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3086498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fontScale="90000"/>
          </a:bodyPr>
          <a:lstStyle/>
          <a:p>
            <a:pPr algn="ctr"/>
            <a:r>
              <a:rPr lang="en-US" b="1" dirty="0">
                <a:latin typeface="Times New Roman" pitchFamily="18" charset="0"/>
                <a:cs typeface="Times New Roman" pitchFamily="18" charset="0"/>
              </a:rPr>
              <a:t>Lecture no. 9</a:t>
            </a:r>
            <a:endParaRPr lang="en-US" dirty="0"/>
          </a:p>
        </p:txBody>
      </p:sp>
      <p:sp>
        <p:nvSpPr>
          <p:cNvPr id="3" name="Content Placeholder 2"/>
          <p:cNvSpPr>
            <a:spLocks noGrp="1"/>
          </p:cNvSpPr>
          <p:nvPr>
            <p:ph idx="1"/>
          </p:nvPr>
        </p:nvSpPr>
        <p:spPr>
          <a:xfrm>
            <a:off x="457200" y="1844824"/>
            <a:ext cx="8229600" cy="4479776"/>
          </a:xfrm>
        </p:spPr>
        <p:txBody>
          <a:bodyPr>
            <a:normAutofit/>
          </a:bodyPr>
          <a:lstStyle/>
          <a:p>
            <a:pPr marL="0" indent="0" algn="ctr">
              <a:buNone/>
            </a:pPr>
            <a:r>
              <a:rPr lang="en-US" sz="4400" b="1" dirty="0">
                <a:solidFill>
                  <a:srgbClr val="FF0000"/>
                </a:solidFill>
              </a:rPr>
              <a:t>Communication in nursing</a:t>
            </a:r>
            <a:endParaRPr lang="en-US" sz="13800" b="1" dirty="0">
              <a:solidFill>
                <a:srgbClr val="FF0000"/>
              </a:solidFill>
              <a:latin typeface="Times New Roman"/>
              <a:ea typeface="Times New Roman"/>
            </a:endParaRPr>
          </a:p>
          <a:p>
            <a:pPr marL="0" indent="0" algn="ctr" rtl="0">
              <a:buNone/>
            </a:pPr>
            <a:endParaRPr lang="en-US" dirty="0">
              <a:latin typeface="Times New Roman" pitchFamily="18" charset="0"/>
              <a:cs typeface="Times New Roman" pitchFamily="18" charset="0"/>
            </a:endParaRPr>
          </a:p>
          <a:p>
            <a:pPr marL="0" indent="0" algn="ctr" rtl="0">
              <a:buNone/>
            </a:pPr>
            <a:endParaRPr lang="en-US" dirty="0">
              <a:latin typeface="Times New Roman" pitchFamily="18" charset="0"/>
              <a:cs typeface="Times New Roman" pitchFamily="18" charset="0"/>
            </a:endParaRPr>
          </a:p>
          <a:p>
            <a:pPr marL="0" indent="0" algn="ctr" rtl="0">
              <a:buNone/>
            </a:pPr>
            <a:r>
              <a:rPr lang="en-US" sz="3000" b="1" dirty="0">
                <a:latin typeface="Times New Roman" pitchFamily="18" charset="0"/>
                <a:cs typeface="Times New Roman" pitchFamily="18" charset="0"/>
              </a:rPr>
              <a:t>Lecturer </a:t>
            </a:r>
          </a:p>
          <a:p>
            <a:pPr marL="0" indent="0" algn="ctr" rtl="0">
              <a:buNone/>
            </a:pPr>
            <a:r>
              <a:rPr lang="en-US" sz="3000" b="1" dirty="0" smtClean="0">
                <a:latin typeface="Times New Roman" pitchFamily="18" charset="0"/>
                <a:cs typeface="Times New Roman" pitchFamily="18" charset="0"/>
              </a:rPr>
              <a:t>Dr. Husham Husain</a:t>
            </a:r>
          </a:p>
          <a:p>
            <a:endParaRPr lang="en-US" dirty="0"/>
          </a:p>
        </p:txBody>
      </p:sp>
    </p:spTree>
    <p:extLst>
      <p:ext uri="{BB962C8B-B14F-4D97-AF65-F5344CB8AC3E}">
        <p14:creationId xmlns:p14="http://schemas.microsoft.com/office/powerpoint/2010/main" val="2900558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fontScale="90000"/>
          </a:bodyPr>
          <a:lstStyle/>
          <a:p>
            <a:r>
              <a:rPr lang="en-US" b="1" dirty="0">
                <a:solidFill>
                  <a:srgbClr val="FF0000"/>
                </a:solidFill>
              </a:rPr>
              <a:t>Communication in nursing</a:t>
            </a:r>
          </a:p>
        </p:txBody>
      </p:sp>
      <p:sp>
        <p:nvSpPr>
          <p:cNvPr id="3" name="Content Placeholder 2"/>
          <p:cNvSpPr>
            <a:spLocks noGrp="1"/>
          </p:cNvSpPr>
          <p:nvPr>
            <p:ph idx="1"/>
          </p:nvPr>
        </p:nvSpPr>
        <p:spPr>
          <a:xfrm>
            <a:off x="457200" y="1916832"/>
            <a:ext cx="8229600" cy="4407768"/>
          </a:xfrm>
        </p:spPr>
        <p:txBody>
          <a:bodyPr/>
          <a:lstStyle/>
          <a:p>
            <a:pPr marL="0" indent="0" algn="l">
              <a:buNone/>
            </a:pPr>
            <a:r>
              <a:rPr lang="en-US" sz="3600" dirty="0">
                <a:latin typeface="Arial" panose="020B0604020202020204" pitchFamily="34" charset="0"/>
                <a:ea typeface="Times New Roman" panose="02020603050405020304" pitchFamily="18" charset="0"/>
              </a:rPr>
              <a:t>Communication in nursing is a complex process of sending and receiving verbal and non-verbal messages allows for exchange of information, feelings, needs, and preferences. </a:t>
            </a:r>
            <a:endParaRPr lang="en-US" sz="3200" dirty="0">
              <a:latin typeface="Times New Roman" panose="02020603050405020304" pitchFamily="18" charset="0"/>
              <a:ea typeface="Times New Roman" panose="02020603050405020304" pitchFamily="18" charset="0"/>
            </a:endParaRPr>
          </a:p>
          <a:p>
            <a:pPr marL="0" indent="0" algn="l">
              <a:buNone/>
            </a:pPr>
            <a:endParaRPr lang="en-US" dirty="0"/>
          </a:p>
        </p:txBody>
      </p:sp>
    </p:spTree>
    <p:extLst>
      <p:ext uri="{BB962C8B-B14F-4D97-AF65-F5344CB8AC3E}">
        <p14:creationId xmlns:p14="http://schemas.microsoft.com/office/powerpoint/2010/main" val="1547924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08688"/>
          </a:xfrm>
        </p:spPr>
        <p:txBody>
          <a:bodyPr>
            <a:noAutofit/>
          </a:bodyPr>
          <a:lstStyle/>
          <a:p>
            <a:r>
              <a:rPr lang="en-US" sz="4400" b="1" dirty="0">
                <a:solidFill>
                  <a:srgbClr val="FF0000"/>
                </a:solidFill>
              </a:rPr>
              <a:t>Purposes of Communication</a:t>
            </a:r>
            <a:endParaRPr lang="en-US" sz="4400" dirty="0">
              <a:solidFill>
                <a:srgbClr val="FF0000"/>
              </a:solidFill>
            </a:endParaRPr>
          </a:p>
        </p:txBody>
      </p:sp>
      <p:sp>
        <p:nvSpPr>
          <p:cNvPr id="3" name="Content Placeholder 2"/>
          <p:cNvSpPr>
            <a:spLocks noGrp="1"/>
          </p:cNvSpPr>
          <p:nvPr>
            <p:ph idx="1"/>
          </p:nvPr>
        </p:nvSpPr>
        <p:spPr>
          <a:xfrm>
            <a:off x="457200" y="1412776"/>
            <a:ext cx="8229600" cy="4911824"/>
          </a:xfrm>
        </p:spPr>
        <p:txBody>
          <a:bodyPr/>
          <a:lstStyle/>
          <a:p>
            <a:pPr marL="0" indent="0" algn="l">
              <a:buNone/>
            </a:pPr>
            <a:endParaRPr lang="en-US" sz="3200" dirty="0" smtClean="0">
              <a:latin typeface="Arial" panose="020B0604020202020204" pitchFamily="34" charset="0"/>
              <a:ea typeface="Times New Roman" panose="02020603050405020304" pitchFamily="18" charset="0"/>
            </a:endParaRPr>
          </a:p>
          <a:p>
            <a:pPr marL="0" indent="0" algn="l">
              <a:buNone/>
            </a:pPr>
            <a:r>
              <a:rPr lang="en-US" sz="3200" dirty="0" smtClean="0">
                <a:latin typeface="Arial" panose="020B0604020202020204" pitchFamily="34" charset="0"/>
                <a:ea typeface="Times New Roman" panose="02020603050405020304" pitchFamily="18" charset="0"/>
              </a:rPr>
              <a:t>1</a:t>
            </a:r>
            <a:r>
              <a:rPr lang="en-US" sz="3200" dirty="0">
                <a:latin typeface="Arial" panose="020B0604020202020204" pitchFamily="34" charset="0"/>
                <a:ea typeface="Times New Roman" panose="02020603050405020304" pitchFamily="18" charset="0"/>
              </a:rPr>
              <a:t>/ To establish nurse-patient relationship.</a:t>
            </a:r>
            <a:endParaRPr lang="en-US" sz="2800" dirty="0">
              <a:latin typeface="Times New Roman" panose="02020603050405020304" pitchFamily="18" charset="0"/>
              <a:ea typeface="Times New Roman" panose="02020603050405020304" pitchFamily="18" charset="0"/>
            </a:endParaRPr>
          </a:p>
          <a:p>
            <a:pPr marL="0" indent="0" algn="l">
              <a:buNone/>
            </a:pPr>
            <a:r>
              <a:rPr lang="ar-IQ" sz="3200" dirty="0">
                <a:latin typeface="Times New Roman" panose="02020603050405020304" pitchFamily="18" charset="0"/>
                <a:ea typeface="Times New Roman" panose="02020603050405020304" pitchFamily="18" charset="0"/>
                <a:cs typeface="Arial" panose="020B0604020202020204" pitchFamily="34" charset="0"/>
              </a:rPr>
              <a:t> </a:t>
            </a:r>
            <a:endParaRPr lang="en-US" sz="2800" dirty="0">
              <a:latin typeface="Times New Roman" panose="02020603050405020304" pitchFamily="18" charset="0"/>
              <a:ea typeface="Times New Roman" panose="02020603050405020304" pitchFamily="18" charset="0"/>
            </a:endParaRPr>
          </a:p>
          <a:p>
            <a:pPr marL="0" indent="0" algn="l">
              <a:buNone/>
            </a:pPr>
            <a:r>
              <a:rPr lang="en-US" sz="3200" dirty="0">
                <a:latin typeface="Arial" panose="020B0604020202020204" pitchFamily="34" charset="0"/>
                <a:ea typeface="Times New Roman" panose="02020603050405020304" pitchFamily="18" charset="0"/>
              </a:rPr>
              <a:t>2/ To be effective in expressing interest for patient and family. </a:t>
            </a:r>
            <a:endParaRPr lang="en-US" sz="2800" dirty="0">
              <a:latin typeface="Times New Roman" panose="02020603050405020304" pitchFamily="18" charset="0"/>
              <a:ea typeface="Times New Roman" panose="02020603050405020304" pitchFamily="18" charset="0"/>
            </a:endParaRPr>
          </a:p>
          <a:p>
            <a:pPr marL="0" indent="0" algn="l">
              <a:buNone/>
            </a:pPr>
            <a:r>
              <a:rPr lang="en-US" sz="3200" dirty="0">
                <a:latin typeface="Arial" panose="020B0604020202020204" pitchFamily="34" charset="0"/>
                <a:ea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endParaRPr>
          </a:p>
          <a:p>
            <a:pPr marL="0" indent="0" algn="l">
              <a:buNone/>
            </a:pPr>
            <a:r>
              <a:rPr lang="en-US" sz="3200" dirty="0">
                <a:latin typeface="Arial" panose="020B0604020202020204" pitchFamily="34" charset="0"/>
                <a:ea typeface="Times New Roman" panose="02020603050405020304" pitchFamily="18" charset="0"/>
              </a:rPr>
              <a:t>3/ To provide health care information. </a:t>
            </a:r>
            <a:endParaRPr lang="en-US" sz="28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874185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normAutofit/>
          </a:bodyPr>
          <a:lstStyle/>
          <a:p>
            <a:r>
              <a:rPr lang="en-US" sz="4400" b="1" dirty="0">
                <a:solidFill>
                  <a:srgbClr val="FF0000"/>
                </a:solidFill>
                <a:latin typeface="Arial" panose="020B0604020202020204" pitchFamily="34" charset="0"/>
                <a:ea typeface="Times New Roman" panose="02020603050405020304" pitchFamily="18" charset="0"/>
              </a:rPr>
              <a:t>Types of Communication</a:t>
            </a:r>
            <a:endParaRPr lang="en-US" sz="4000" dirty="0">
              <a:solidFill>
                <a:srgbClr val="FF0000"/>
              </a:solidFill>
            </a:endParaRPr>
          </a:p>
        </p:txBody>
      </p:sp>
      <p:sp>
        <p:nvSpPr>
          <p:cNvPr id="3" name="Content Placeholder 2"/>
          <p:cNvSpPr>
            <a:spLocks noGrp="1"/>
          </p:cNvSpPr>
          <p:nvPr>
            <p:ph idx="1"/>
          </p:nvPr>
        </p:nvSpPr>
        <p:spPr>
          <a:xfrm>
            <a:off x="454563" y="1700808"/>
            <a:ext cx="8229600" cy="4968552"/>
          </a:xfrm>
        </p:spPr>
        <p:txBody>
          <a:bodyPr>
            <a:normAutofit fontScale="70000" lnSpcReduction="20000"/>
          </a:bodyPr>
          <a:lstStyle/>
          <a:p>
            <a:pPr marL="0" indent="0" algn="l">
              <a:buNone/>
            </a:pPr>
            <a:r>
              <a:rPr lang="en-US" sz="2800" b="1" dirty="0">
                <a:latin typeface="Arial" panose="020B0604020202020204" pitchFamily="34" charset="0"/>
                <a:ea typeface="Times New Roman" panose="02020603050405020304" pitchFamily="18" charset="0"/>
              </a:rPr>
              <a:t> </a:t>
            </a:r>
            <a:endParaRPr lang="en-US" sz="3100" dirty="0">
              <a:latin typeface="Times New Roman" panose="02020603050405020304" pitchFamily="18" charset="0"/>
              <a:ea typeface="Times New Roman" panose="02020603050405020304" pitchFamily="18" charset="0"/>
            </a:endParaRPr>
          </a:p>
          <a:p>
            <a:pPr marL="0" indent="0" algn="l">
              <a:buNone/>
            </a:pPr>
            <a:r>
              <a:rPr lang="en-US" sz="3600" b="1" dirty="0">
                <a:latin typeface="Arial" panose="020B0604020202020204" pitchFamily="34" charset="0"/>
                <a:ea typeface="Times New Roman" panose="02020603050405020304" pitchFamily="18" charset="0"/>
              </a:rPr>
              <a:t>1. Verbal Communication </a:t>
            </a:r>
            <a:endParaRPr lang="en-US" sz="3100" b="1" dirty="0">
              <a:latin typeface="Times New Roman" panose="02020603050405020304" pitchFamily="18" charset="0"/>
              <a:ea typeface="Times New Roman" panose="02020603050405020304" pitchFamily="18" charset="0"/>
            </a:endParaRPr>
          </a:p>
          <a:p>
            <a:pPr marL="0" indent="0" algn="l">
              <a:buNone/>
            </a:pPr>
            <a:r>
              <a:rPr lang="ar-IQ" sz="3600" dirty="0">
                <a:latin typeface="Times New Roman" panose="02020603050405020304" pitchFamily="18" charset="0"/>
                <a:ea typeface="Times New Roman" panose="02020603050405020304" pitchFamily="18" charset="0"/>
                <a:cs typeface="Arial" panose="020B0604020202020204" pitchFamily="34" charset="0"/>
              </a:rPr>
              <a:t> </a:t>
            </a:r>
            <a:endParaRPr lang="en-US" sz="3100" dirty="0">
              <a:latin typeface="Times New Roman" panose="02020603050405020304" pitchFamily="18" charset="0"/>
              <a:ea typeface="Times New Roman" panose="02020603050405020304" pitchFamily="18" charset="0"/>
            </a:endParaRPr>
          </a:p>
          <a:p>
            <a:pPr marL="0" indent="0" algn="l">
              <a:buNone/>
            </a:pPr>
            <a:r>
              <a:rPr lang="en-US" sz="3600" dirty="0">
                <a:latin typeface="Arial" panose="020B0604020202020204" pitchFamily="34" charset="0"/>
                <a:ea typeface="Times New Roman" panose="02020603050405020304" pitchFamily="18" charset="0"/>
              </a:rPr>
              <a:t>- Use of spoken or written word. </a:t>
            </a:r>
            <a:endParaRPr lang="en-US" sz="3100" dirty="0">
              <a:latin typeface="Times New Roman" panose="02020603050405020304" pitchFamily="18" charset="0"/>
              <a:ea typeface="Times New Roman" panose="02020603050405020304" pitchFamily="18" charset="0"/>
            </a:endParaRPr>
          </a:p>
          <a:p>
            <a:pPr marL="0" indent="0" algn="l">
              <a:buNone/>
            </a:pPr>
            <a:r>
              <a:rPr lang="en-US" sz="3600" dirty="0">
                <a:latin typeface="Arial" panose="020B0604020202020204" pitchFamily="34" charset="0"/>
                <a:ea typeface="Times New Roman" panose="02020603050405020304" pitchFamily="18" charset="0"/>
              </a:rPr>
              <a:t> </a:t>
            </a:r>
            <a:endParaRPr lang="en-US" sz="3100" dirty="0">
              <a:latin typeface="Times New Roman" panose="02020603050405020304" pitchFamily="18" charset="0"/>
              <a:ea typeface="Times New Roman" panose="02020603050405020304" pitchFamily="18" charset="0"/>
            </a:endParaRPr>
          </a:p>
          <a:p>
            <a:pPr marL="0" indent="0" algn="l">
              <a:buNone/>
            </a:pPr>
            <a:r>
              <a:rPr lang="en-US" sz="3600" dirty="0">
                <a:latin typeface="Arial" panose="020B0604020202020204" pitchFamily="34" charset="0"/>
                <a:ea typeface="Times New Roman" panose="02020603050405020304" pitchFamily="18" charset="0"/>
              </a:rPr>
              <a:t>- Choice of words can reflect age, education and culture.</a:t>
            </a:r>
            <a:endParaRPr lang="en-US" sz="3100" dirty="0">
              <a:latin typeface="Times New Roman" panose="02020603050405020304" pitchFamily="18" charset="0"/>
              <a:ea typeface="Times New Roman" panose="02020603050405020304" pitchFamily="18" charset="0"/>
            </a:endParaRPr>
          </a:p>
          <a:p>
            <a:pPr marL="0" indent="0" algn="l">
              <a:buNone/>
            </a:pPr>
            <a:r>
              <a:rPr lang="ar-IQ" sz="3600" b="1" u="sng" dirty="0">
                <a:latin typeface="Times New Roman" panose="02020603050405020304" pitchFamily="18" charset="0"/>
                <a:ea typeface="Times New Roman" panose="02020603050405020304" pitchFamily="18" charset="0"/>
                <a:cs typeface="Arial" panose="020B0604020202020204" pitchFamily="34" charset="0"/>
              </a:rPr>
              <a:t> </a:t>
            </a:r>
            <a:endParaRPr lang="en-US" sz="3100" b="1" u="sng" dirty="0">
              <a:latin typeface="Times New Roman" panose="02020603050405020304" pitchFamily="18" charset="0"/>
              <a:ea typeface="Times New Roman" panose="02020603050405020304" pitchFamily="18" charset="0"/>
            </a:endParaRPr>
          </a:p>
          <a:p>
            <a:pPr marL="0" indent="0" algn="l">
              <a:buNone/>
            </a:pPr>
            <a:r>
              <a:rPr lang="en-US" sz="3600" b="1" u="sng" dirty="0">
                <a:latin typeface="Arial" panose="020B0604020202020204" pitchFamily="34" charset="0"/>
                <a:ea typeface="Times New Roman" panose="02020603050405020304" pitchFamily="18" charset="0"/>
              </a:rPr>
              <a:t>2. Non-Verbal Communication </a:t>
            </a:r>
            <a:endParaRPr lang="en-US" sz="3100" b="1" u="sng" dirty="0">
              <a:latin typeface="Times New Roman" panose="02020603050405020304" pitchFamily="18" charset="0"/>
              <a:ea typeface="Times New Roman" panose="02020603050405020304" pitchFamily="18" charset="0"/>
            </a:endParaRPr>
          </a:p>
          <a:p>
            <a:pPr marL="0" indent="0" algn="l">
              <a:buNone/>
            </a:pPr>
            <a:r>
              <a:rPr lang="en-US" sz="3600" dirty="0">
                <a:latin typeface="Arial" panose="020B0604020202020204" pitchFamily="34" charset="0"/>
                <a:ea typeface="Times New Roman" panose="02020603050405020304" pitchFamily="18" charset="0"/>
              </a:rPr>
              <a:t> </a:t>
            </a:r>
            <a:endParaRPr lang="en-US" sz="3100" dirty="0">
              <a:latin typeface="Times New Roman" panose="02020603050405020304" pitchFamily="18" charset="0"/>
              <a:ea typeface="Times New Roman" panose="02020603050405020304" pitchFamily="18" charset="0"/>
            </a:endParaRPr>
          </a:p>
          <a:p>
            <a:pPr marL="0" indent="0" algn="l">
              <a:buNone/>
            </a:pPr>
            <a:r>
              <a:rPr lang="en-US" sz="3600" dirty="0">
                <a:latin typeface="Arial" panose="020B0604020202020204" pitchFamily="34" charset="0"/>
                <a:ea typeface="Times New Roman" panose="02020603050405020304" pitchFamily="18" charset="0"/>
              </a:rPr>
              <a:t>- Use of expressions or behaviors (body language). </a:t>
            </a:r>
            <a:endParaRPr lang="en-US" sz="3100" dirty="0">
              <a:latin typeface="Times New Roman" panose="02020603050405020304" pitchFamily="18" charset="0"/>
              <a:ea typeface="Times New Roman" panose="02020603050405020304" pitchFamily="18" charset="0"/>
            </a:endParaRPr>
          </a:p>
          <a:p>
            <a:pPr marL="0" indent="0" algn="l">
              <a:buNone/>
            </a:pPr>
            <a:r>
              <a:rPr lang="en-US" sz="3600" dirty="0">
                <a:latin typeface="Arial" panose="020B0604020202020204" pitchFamily="34" charset="0"/>
                <a:ea typeface="Times New Roman" panose="02020603050405020304" pitchFamily="18" charset="0"/>
              </a:rPr>
              <a:t> </a:t>
            </a:r>
            <a:endParaRPr lang="en-US" sz="3100" dirty="0">
              <a:latin typeface="Times New Roman" panose="02020603050405020304" pitchFamily="18" charset="0"/>
              <a:ea typeface="Times New Roman" panose="02020603050405020304" pitchFamily="18" charset="0"/>
            </a:endParaRPr>
          </a:p>
          <a:p>
            <a:pPr marL="0" indent="0" algn="l">
              <a:buNone/>
            </a:pPr>
            <a:r>
              <a:rPr lang="en-US" sz="3600" dirty="0">
                <a:latin typeface="Arial" panose="020B0604020202020204" pitchFamily="34" charset="0"/>
                <a:ea typeface="Times New Roman" panose="02020603050405020304" pitchFamily="18" charset="0"/>
              </a:rPr>
              <a:t>- Less conscious than </a:t>
            </a:r>
            <a:r>
              <a:rPr lang="en-US" sz="3600" dirty="0" smtClean="0">
                <a:latin typeface="Arial" panose="020B0604020202020204" pitchFamily="34" charset="0"/>
                <a:ea typeface="Times New Roman" panose="02020603050405020304" pitchFamily="18" charset="0"/>
              </a:rPr>
              <a:t>verbal</a:t>
            </a:r>
            <a:endParaRPr lang="en-US" sz="3600" dirty="0"/>
          </a:p>
        </p:txBody>
      </p:sp>
    </p:spTree>
    <p:extLst>
      <p:ext uri="{BB962C8B-B14F-4D97-AF65-F5344CB8AC3E}">
        <p14:creationId xmlns:p14="http://schemas.microsoft.com/office/powerpoint/2010/main" val="3881400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124744"/>
            <a:ext cx="8280920" cy="5199856"/>
          </a:xfrm>
        </p:spPr>
        <p:txBody>
          <a:bodyPr>
            <a:normAutofit/>
          </a:bodyPr>
          <a:lstStyle/>
          <a:p>
            <a:pPr marL="0" indent="0" algn="l">
              <a:buNone/>
            </a:pPr>
            <a:r>
              <a:rPr lang="en-US" sz="4000" b="1" dirty="0">
                <a:latin typeface="Arial" panose="020B0604020202020204" pitchFamily="34" charset="0"/>
                <a:ea typeface="Times New Roman" panose="02020603050405020304" pitchFamily="18" charset="0"/>
              </a:rPr>
              <a:t>How we </a:t>
            </a:r>
            <a:r>
              <a:rPr lang="en-US" sz="4000" b="1" dirty="0" smtClean="0">
                <a:latin typeface="Arial" panose="020B0604020202020204" pitchFamily="34" charset="0"/>
                <a:ea typeface="Times New Roman" panose="02020603050405020304" pitchFamily="18" charset="0"/>
              </a:rPr>
              <a:t>communicate                     </a:t>
            </a:r>
            <a:r>
              <a:rPr lang="en-US" sz="4000" b="1" dirty="0">
                <a:latin typeface="Arial" panose="020B0604020202020204" pitchFamily="34" charset="0"/>
                <a:ea typeface="Times New Roman" panose="02020603050405020304" pitchFamily="18" charset="0"/>
              </a:rPr>
              <a:t>non-verbally</a:t>
            </a:r>
            <a:r>
              <a:rPr lang="en-US" sz="4000" b="1" dirty="0" smtClean="0">
                <a:latin typeface="Arial" panose="020B0604020202020204" pitchFamily="34" charset="0"/>
                <a:ea typeface="Times New Roman" panose="02020603050405020304" pitchFamily="18" charset="0"/>
              </a:rPr>
              <a:t>:</a:t>
            </a:r>
          </a:p>
          <a:p>
            <a:pPr marL="0" indent="0" algn="l">
              <a:buNone/>
            </a:pPr>
            <a:endParaRPr lang="en-US" sz="3600" dirty="0">
              <a:latin typeface="Times New Roman" panose="02020603050405020304" pitchFamily="18" charset="0"/>
              <a:ea typeface="Times New Roman" panose="02020603050405020304" pitchFamily="18" charset="0"/>
            </a:endParaRPr>
          </a:p>
          <a:p>
            <a:pPr marL="0" indent="0" algn="l">
              <a:buNone/>
            </a:pPr>
            <a:r>
              <a:rPr lang="en-US" sz="4000" dirty="0">
                <a:latin typeface="Arial" panose="020B0604020202020204" pitchFamily="34" charset="0"/>
                <a:ea typeface="Times New Roman" panose="02020603050405020304" pitchFamily="18" charset="0"/>
              </a:rPr>
              <a:t>- physical appearance. </a:t>
            </a:r>
            <a:endParaRPr lang="en-US" sz="3600" dirty="0">
              <a:latin typeface="Times New Roman" panose="02020603050405020304" pitchFamily="18" charset="0"/>
              <a:ea typeface="Times New Roman" panose="02020603050405020304" pitchFamily="18" charset="0"/>
            </a:endParaRPr>
          </a:p>
          <a:p>
            <a:pPr marL="0" indent="0" algn="l">
              <a:buNone/>
            </a:pPr>
            <a:r>
              <a:rPr lang="en-US" sz="4000" dirty="0">
                <a:latin typeface="Arial" panose="020B0604020202020204" pitchFamily="34" charset="0"/>
                <a:ea typeface="Times New Roman" panose="02020603050405020304" pitchFamily="18" charset="0"/>
              </a:rPr>
              <a:t>- Posture / gait. </a:t>
            </a:r>
            <a:endParaRPr lang="en-US" sz="3600" dirty="0">
              <a:latin typeface="Times New Roman" panose="02020603050405020304" pitchFamily="18" charset="0"/>
              <a:ea typeface="Times New Roman" panose="02020603050405020304" pitchFamily="18" charset="0"/>
            </a:endParaRPr>
          </a:p>
          <a:p>
            <a:pPr marL="0" indent="0" algn="l">
              <a:buNone/>
            </a:pPr>
            <a:r>
              <a:rPr lang="en-US" sz="4000" dirty="0">
                <a:latin typeface="Arial" panose="020B0604020202020204" pitchFamily="34" charset="0"/>
                <a:ea typeface="Times New Roman" panose="02020603050405020304" pitchFamily="18" charset="0"/>
              </a:rPr>
              <a:t>- Facial expressions.</a:t>
            </a:r>
            <a:endParaRPr lang="en-US" sz="3600" dirty="0"/>
          </a:p>
        </p:txBody>
      </p:sp>
    </p:spTree>
    <p:extLst>
      <p:ext uri="{BB962C8B-B14F-4D97-AF65-F5344CB8AC3E}">
        <p14:creationId xmlns:p14="http://schemas.microsoft.com/office/powerpoint/2010/main" val="2574472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Autofit/>
          </a:bodyPr>
          <a:lstStyle/>
          <a:p>
            <a:r>
              <a:rPr lang="en-US" sz="4000" b="1" dirty="0">
                <a:solidFill>
                  <a:srgbClr val="FF0000"/>
                </a:solidFill>
              </a:rPr>
              <a:t>Phases of Therapeutic Communication</a:t>
            </a:r>
            <a:endParaRPr lang="en-US" sz="4000" dirty="0">
              <a:solidFill>
                <a:srgbClr val="FF0000"/>
              </a:solidFill>
            </a:endParaRPr>
          </a:p>
        </p:txBody>
      </p:sp>
      <p:sp>
        <p:nvSpPr>
          <p:cNvPr id="3" name="Content Placeholder 2"/>
          <p:cNvSpPr>
            <a:spLocks noGrp="1"/>
          </p:cNvSpPr>
          <p:nvPr>
            <p:ph idx="1"/>
          </p:nvPr>
        </p:nvSpPr>
        <p:spPr>
          <a:xfrm>
            <a:off x="457200" y="1628800"/>
            <a:ext cx="8229600" cy="4968552"/>
          </a:xfrm>
        </p:spPr>
        <p:txBody>
          <a:bodyPr>
            <a:normAutofit lnSpcReduction="10000"/>
          </a:bodyPr>
          <a:lstStyle/>
          <a:p>
            <a:pPr marL="0" indent="0" algn="l">
              <a:buNone/>
            </a:pPr>
            <a:r>
              <a:rPr lang="en-US" sz="3200" b="1" dirty="0" smtClean="0">
                <a:latin typeface="Arial" panose="020B0604020202020204" pitchFamily="34" charset="0"/>
                <a:ea typeface="Times New Roman" panose="02020603050405020304" pitchFamily="18" charset="0"/>
              </a:rPr>
              <a:t>1</a:t>
            </a:r>
            <a:r>
              <a:rPr lang="en-US" sz="3200" b="1" dirty="0">
                <a:latin typeface="Arial" panose="020B0604020202020204" pitchFamily="34" charset="0"/>
                <a:ea typeface="Times New Roman" panose="02020603050405020304" pitchFamily="18" charset="0"/>
              </a:rPr>
              <a:t>/ Orientation Phase: </a:t>
            </a:r>
            <a:endParaRPr lang="en-US" sz="2800" b="1" dirty="0">
              <a:latin typeface="Times New Roman" panose="02020603050405020304" pitchFamily="18" charset="0"/>
              <a:ea typeface="Times New Roman" panose="02020603050405020304" pitchFamily="18" charset="0"/>
            </a:endParaRPr>
          </a:p>
          <a:p>
            <a:pPr marL="0" indent="0" algn="l">
              <a:buNone/>
            </a:pPr>
            <a:r>
              <a:rPr lang="ar-IQ" sz="1600" dirty="0">
                <a:latin typeface="Times New Roman" panose="02020603050405020304" pitchFamily="18" charset="0"/>
                <a:ea typeface="Times New Roman" panose="02020603050405020304" pitchFamily="18" charset="0"/>
                <a:cs typeface="Arial" panose="020B0604020202020204" pitchFamily="34" charset="0"/>
              </a:rPr>
              <a:t> </a:t>
            </a:r>
            <a:endParaRPr lang="en-US" sz="1400" dirty="0">
              <a:latin typeface="Times New Roman" panose="02020603050405020304" pitchFamily="18" charset="0"/>
              <a:ea typeface="Times New Roman" panose="02020603050405020304" pitchFamily="18" charset="0"/>
            </a:endParaRPr>
          </a:p>
          <a:p>
            <a:pPr marL="0" indent="0" algn="l">
              <a:buNone/>
            </a:pPr>
            <a:r>
              <a:rPr lang="en-US" sz="1800"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en-US" sz="3200" dirty="0">
                <a:latin typeface="Arial" panose="020B0604020202020204" pitchFamily="34" charset="0"/>
                <a:ea typeface="Times New Roman" panose="02020603050405020304" pitchFamily="18" charset="0"/>
              </a:rPr>
              <a:t> The orientation phase is the first stage of the therapeutic relationship, in which the nurse and client become acquainted with each other and establish trust. </a:t>
            </a:r>
            <a:endParaRPr lang="en-US" sz="2800" dirty="0">
              <a:latin typeface="Times New Roman" panose="02020603050405020304" pitchFamily="18" charset="0"/>
              <a:ea typeface="Times New Roman" panose="02020603050405020304" pitchFamily="18" charset="0"/>
            </a:endParaRPr>
          </a:p>
          <a:p>
            <a:pPr marL="0" indent="0" algn="l">
              <a:buNone/>
            </a:pPr>
            <a:r>
              <a:rPr lang="en-US" sz="1800" dirty="0">
                <a:latin typeface="Arial" panose="020B0604020202020204" pitchFamily="34" charset="0"/>
                <a:ea typeface="Times New Roman" panose="02020603050405020304" pitchFamily="18" charset="0"/>
              </a:rPr>
              <a:t> </a:t>
            </a:r>
            <a:endParaRPr lang="en-US" sz="2800" dirty="0">
              <a:latin typeface="Times New Roman" panose="02020603050405020304" pitchFamily="18" charset="0"/>
              <a:ea typeface="Times New Roman" panose="02020603050405020304" pitchFamily="18" charset="0"/>
            </a:endParaRPr>
          </a:p>
          <a:p>
            <a:pPr marL="0" indent="0" algn="l">
              <a:buNone/>
            </a:pPr>
            <a:r>
              <a:rPr lang="en-US" sz="1800"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en-US" sz="3200" dirty="0">
                <a:latin typeface="Arial" panose="020B0604020202020204" pitchFamily="34" charset="0"/>
                <a:ea typeface="Times New Roman" panose="02020603050405020304" pitchFamily="18" charset="0"/>
              </a:rPr>
              <a:t> The orientation stage is especially important because it is the time in which the foundation for the relationship is established. </a:t>
            </a:r>
            <a:endParaRPr lang="en-US" sz="2800" dirty="0">
              <a:latin typeface="Times New Roman" panose="02020603050405020304" pitchFamily="18" charset="0"/>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332930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15880"/>
          </a:xfrm>
        </p:spPr>
        <p:txBody>
          <a:bodyPr/>
          <a:lstStyle/>
          <a:p>
            <a:pPr marL="0" indent="0" algn="l">
              <a:buNone/>
            </a:pPr>
            <a:r>
              <a:rPr lang="en-US" sz="3600" b="1" dirty="0">
                <a:latin typeface="Arial" panose="020B0604020202020204" pitchFamily="34" charset="0"/>
                <a:ea typeface="Times New Roman" panose="02020603050405020304" pitchFamily="18" charset="0"/>
              </a:rPr>
              <a:t>2/ Working Phase: </a:t>
            </a:r>
            <a:endParaRPr lang="en-US" sz="3200" b="1" dirty="0">
              <a:latin typeface="Times New Roman" panose="02020603050405020304" pitchFamily="18" charset="0"/>
              <a:ea typeface="Times New Roman" panose="02020603050405020304" pitchFamily="18" charset="0"/>
            </a:endParaRPr>
          </a:p>
          <a:p>
            <a:pPr marL="0" indent="0" algn="l">
              <a:buNone/>
            </a:pPr>
            <a:r>
              <a:rPr lang="en-US" sz="2000" dirty="0">
                <a:latin typeface="Arial" panose="020B0604020202020204" pitchFamily="34" charset="0"/>
                <a:ea typeface="Times New Roman" panose="02020603050405020304" pitchFamily="18" charset="0"/>
              </a:rPr>
              <a:t> </a:t>
            </a:r>
            <a:endParaRPr lang="en-US" sz="3200" dirty="0">
              <a:latin typeface="Times New Roman" panose="02020603050405020304" pitchFamily="18" charset="0"/>
              <a:ea typeface="Times New Roman" panose="02020603050405020304" pitchFamily="18" charset="0"/>
            </a:endParaRPr>
          </a:p>
          <a:p>
            <a:pPr marL="0" indent="0" algn="l">
              <a:buNone/>
            </a:pPr>
            <a:r>
              <a:rPr lang="en-US" sz="2000"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en-US" sz="3600" dirty="0">
                <a:latin typeface="Arial" panose="020B0604020202020204" pitchFamily="34" charset="0"/>
                <a:ea typeface="Times New Roman" panose="02020603050405020304" pitchFamily="18" charset="0"/>
              </a:rPr>
              <a:t> In this stage the problems are identified, goals are established, and problem-solving methods are selected.</a:t>
            </a:r>
            <a:endParaRPr lang="en-US" sz="3200" dirty="0">
              <a:latin typeface="Times New Roman" panose="02020603050405020304" pitchFamily="18" charset="0"/>
              <a:ea typeface="Times New Roman" panose="02020603050405020304" pitchFamily="18" charset="0"/>
            </a:endParaRPr>
          </a:p>
          <a:p>
            <a:pPr marL="0" indent="0" algn="l">
              <a:buNone/>
            </a:pPr>
            <a:r>
              <a:rPr lang="en-US" sz="2000" dirty="0">
                <a:latin typeface="Arial" panose="020B0604020202020204" pitchFamily="34" charset="0"/>
                <a:ea typeface="Times New Roman" panose="02020603050405020304" pitchFamily="18" charset="0"/>
              </a:rPr>
              <a:t> </a:t>
            </a:r>
            <a:endParaRPr lang="en-US" sz="3200" dirty="0">
              <a:latin typeface="Times New Roman" panose="02020603050405020304" pitchFamily="18" charset="0"/>
              <a:ea typeface="Times New Roman" panose="02020603050405020304" pitchFamily="18" charset="0"/>
            </a:endParaRPr>
          </a:p>
          <a:p>
            <a:pPr marL="0" indent="0" algn="l">
              <a:buNone/>
            </a:pPr>
            <a:r>
              <a:rPr lang="en-US" sz="2000"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en-US" sz="3600" dirty="0">
                <a:latin typeface="Arial" panose="020B0604020202020204" pitchFamily="34" charset="0"/>
                <a:ea typeface="Times New Roman" panose="02020603050405020304" pitchFamily="18" charset="0"/>
              </a:rPr>
              <a:t> Actions are chosen after carefully considering both the consequences of actions and the client’s values.</a:t>
            </a:r>
            <a:endParaRPr lang="en-US" sz="32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781251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415880"/>
          </a:xfrm>
        </p:spPr>
        <p:txBody>
          <a:bodyPr>
            <a:normAutofit lnSpcReduction="10000"/>
          </a:bodyPr>
          <a:lstStyle/>
          <a:p>
            <a:pPr marL="0" indent="0" algn="l">
              <a:buNone/>
            </a:pPr>
            <a:r>
              <a:rPr lang="en-US" sz="3600" b="1" dirty="0">
                <a:latin typeface="Arial" panose="020B0604020202020204" pitchFamily="34" charset="0"/>
                <a:ea typeface="Times New Roman" panose="02020603050405020304" pitchFamily="18" charset="0"/>
              </a:rPr>
              <a:t>3/ Termination Phase:</a:t>
            </a:r>
            <a:endParaRPr lang="en-US" sz="3200" b="1" dirty="0">
              <a:latin typeface="Times New Roman" panose="02020603050405020304" pitchFamily="18" charset="0"/>
              <a:ea typeface="Times New Roman" panose="02020603050405020304" pitchFamily="18" charset="0"/>
            </a:endParaRPr>
          </a:p>
          <a:p>
            <a:pPr marL="0" indent="0" algn="l">
              <a:buNone/>
            </a:pPr>
            <a:r>
              <a:rPr lang="en-US" sz="2000" dirty="0">
                <a:latin typeface="Arial" panose="020B0604020202020204" pitchFamily="34" charset="0"/>
                <a:ea typeface="Times New Roman" panose="02020603050405020304" pitchFamily="18" charset="0"/>
              </a:rPr>
              <a:t> </a:t>
            </a:r>
            <a:endParaRPr lang="en-US" sz="3200" dirty="0">
              <a:latin typeface="Times New Roman" panose="02020603050405020304" pitchFamily="18" charset="0"/>
              <a:ea typeface="Times New Roman" panose="02020603050405020304" pitchFamily="18" charset="0"/>
            </a:endParaRPr>
          </a:p>
          <a:p>
            <a:pPr marL="0" indent="0" algn="l">
              <a:buNone/>
            </a:pPr>
            <a:r>
              <a:rPr lang="en-US" sz="2000"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en-US" sz="3600" dirty="0">
                <a:latin typeface="Arial" panose="020B0604020202020204" pitchFamily="34" charset="0"/>
                <a:ea typeface="Times New Roman" panose="02020603050405020304" pitchFamily="18" charset="0"/>
              </a:rPr>
              <a:t> This phase is focused on the evaluation of goal achievement and effectiveness of treatment. </a:t>
            </a:r>
            <a:endParaRPr lang="en-US" sz="3200" dirty="0">
              <a:latin typeface="Times New Roman" panose="02020603050405020304" pitchFamily="18" charset="0"/>
              <a:ea typeface="Times New Roman" panose="02020603050405020304" pitchFamily="18" charset="0"/>
            </a:endParaRPr>
          </a:p>
          <a:p>
            <a:pPr marL="0" indent="0" algn="l">
              <a:buNone/>
            </a:pPr>
            <a:r>
              <a:rPr lang="en-US" sz="2000" dirty="0">
                <a:latin typeface="Arial" panose="020B0604020202020204" pitchFamily="34" charset="0"/>
                <a:ea typeface="Times New Roman" panose="02020603050405020304" pitchFamily="18" charset="0"/>
              </a:rPr>
              <a:t> </a:t>
            </a:r>
            <a:endParaRPr lang="en-US" sz="3200" dirty="0">
              <a:latin typeface="Times New Roman" panose="02020603050405020304" pitchFamily="18" charset="0"/>
              <a:ea typeface="Times New Roman" panose="02020603050405020304" pitchFamily="18" charset="0"/>
            </a:endParaRPr>
          </a:p>
          <a:p>
            <a:pPr marL="0" indent="0" algn="l">
              <a:buNone/>
            </a:pPr>
            <a:r>
              <a:rPr lang="en-US" sz="2000" dirty="0">
                <a:latin typeface="Arial" panose="020B0604020202020204" pitchFamily="34" charset="0"/>
                <a:ea typeface="Times New Roman" panose="02020603050405020304" pitchFamily="18" charset="0"/>
                <a:cs typeface="Arial" panose="020B0604020202020204" pitchFamily="34" charset="0"/>
                <a:sym typeface="Symbol" panose="05050102010706020507" pitchFamily="18" charset="2"/>
              </a:rPr>
              <a:t></a:t>
            </a:r>
            <a:r>
              <a:rPr lang="en-US" sz="3600" dirty="0">
                <a:latin typeface="Arial" panose="020B0604020202020204" pitchFamily="34" charset="0"/>
                <a:ea typeface="Times New Roman" panose="02020603050405020304" pitchFamily="18" charset="0"/>
              </a:rPr>
              <a:t> It is important that the client has been prepared for the final stage of the relationship by encouraging discussion of feelings.</a:t>
            </a:r>
            <a:endParaRPr lang="en-US" sz="3200" dirty="0">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40372770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580</TotalTime>
  <Words>258</Words>
  <Application>Microsoft Office PowerPoint</Application>
  <PresentationFormat>عرض على الشاشة (4:3)</PresentationFormat>
  <Paragraphs>79</Paragraphs>
  <Slides>16</Slides>
  <Notes>1</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16</vt:i4>
      </vt:variant>
    </vt:vector>
  </HeadingPairs>
  <TitlesOfParts>
    <vt:vector size="25" baseType="lpstr">
      <vt:lpstr>Arial</vt:lpstr>
      <vt:lpstr>Calibri</vt:lpstr>
      <vt:lpstr>Constantia</vt:lpstr>
      <vt:lpstr>Majalla UI</vt:lpstr>
      <vt:lpstr>Symbol</vt:lpstr>
      <vt:lpstr>Times New Roman</vt:lpstr>
      <vt:lpstr>Traditional Arabic</vt:lpstr>
      <vt:lpstr>Wingdings 2</vt:lpstr>
      <vt:lpstr>تدفق</vt:lpstr>
      <vt:lpstr>University of Basrah  College of Nursing</vt:lpstr>
      <vt:lpstr>Lecture no. 9</vt:lpstr>
      <vt:lpstr>Communication in nursing</vt:lpstr>
      <vt:lpstr>Purposes of Communication</vt:lpstr>
      <vt:lpstr>Types of Communication</vt:lpstr>
      <vt:lpstr>عرض تقديمي في PowerPoint</vt:lpstr>
      <vt:lpstr>Phases of Therapeutic Communication</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HOMEWORK</vt:lpstr>
      <vt:lpstr>عرض تقديمي في PowerPoint</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Basrah  College of Nursing  Health Promotion Course   Fourth Year Students First Semester 2022-2023</dc:title>
  <dc:creator>Hisham</dc:creator>
  <cp:lastModifiedBy>Maher</cp:lastModifiedBy>
  <cp:revision>65</cp:revision>
  <dcterms:created xsi:type="dcterms:W3CDTF">2022-09-17T06:54:58Z</dcterms:created>
  <dcterms:modified xsi:type="dcterms:W3CDTF">2023-04-12T20:07:03Z</dcterms:modified>
</cp:coreProperties>
</file>